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83" r:id="rId9"/>
    <p:sldId id="284" r:id="rId10"/>
    <p:sldId id="285" r:id="rId11"/>
    <p:sldId id="286" r:id="rId12"/>
    <p:sldId id="299" r:id="rId13"/>
    <p:sldId id="288" r:id="rId14"/>
    <p:sldId id="287" r:id="rId15"/>
    <p:sldId id="289" r:id="rId16"/>
    <p:sldId id="290" r:id="rId17"/>
    <p:sldId id="292" r:id="rId18"/>
    <p:sldId id="293" r:id="rId19"/>
    <p:sldId id="291" r:id="rId20"/>
    <p:sldId id="295" r:id="rId21"/>
    <p:sldId id="296" r:id="rId22"/>
    <p:sldId id="294" r:id="rId23"/>
    <p:sldId id="29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E45FED-2A6B-52AA-9A22-AF3CB9D99BC8}" name="Jelena JT. Todic" initials="JJT" userId="S-1-5-21-3468391650-3599918298-52641188-129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B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2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4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9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2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0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7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6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8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5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22DD-05C7-4BA6-81BD-C6C96FFCB265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8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centar@cfu.co.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B1CB70B-5589-810A-79E7-DA058A42AE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494" y="6105"/>
            <a:ext cx="9248506" cy="52022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EDD32D-9E7C-0732-8D92-AEE660D9D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829" y="739834"/>
            <a:ext cx="7779145" cy="1534647"/>
          </a:xfrm>
        </p:spPr>
        <p:txBody>
          <a:bodyPr>
            <a:normAutofit/>
          </a:bodyPr>
          <a:lstStyle/>
          <a:p>
            <a:pPr algn="l"/>
            <a:r>
              <a:rPr lang="sr-Cyrl-RS" sz="4600" b="1" dirty="0" smtClean="0">
                <a:solidFill>
                  <a:schemeClr val="bg1"/>
                </a:solidFill>
              </a:rPr>
              <a:t>ИЗРАДА ПЛАНА РЕОРГАНИЗАЦИЈЕ </a:t>
            </a:r>
            <a:endParaRPr lang="en-US" sz="46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39482B9-516D-95DC-B464-FD09820E6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9530" y="3079922"/>
            <a:ext cx="6097859" cy="119298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r-Cyrl-RS" dirty="0" smtClean="0">
                <a:solidFill>
                  <a:schemeClr val="bg1"/>
                </a:solidFill>
              </a:rPr>
              <a:t>- ИСКУСТВА ИЗ ПРАКСЕ </a:t>
            </a:r>
          </a:p>
          <a:p>
            <a:pPr algn="l"/>
            <a:endParaRPr lang="sr-Cyrl-RS" dirty="0" smtClean="0">
              <a:solidFill>
                <a:schemeClr val="bg1"/>
              </a:solidFill>
            </a:endParaRPr>
          </a:p>
          <a:p>
            <a:pPr algn="l"/>
            <a:r>
              <a:rPr lang="sr-Cyrl-RS" dirty="0" smtClean="0">
                <a:solidFill>
                  <a:schemeClr val="bg1"/>
                </a:solidFill>
              </a:rPr>
              <a:t>Др Драган </a:t>
            </a:r>
            <a:r>
              <a:rPr lang="sr-Cyrl-RS" dirty="0" err="1" smtClean="0">
                <a:solidFill>
                  <a:schemeClr val="bg1"/>
                </a:solidFill>
              </a:rPr>
              <a:t>Рађеновић</a:t>
            </a:r>
            <a:r>
              <a:rPr lang="sr-Cyrl-RS" dirty="0" smtClean="0">
                <a:solidFill>
                  <a:schemeClr val="bg1"/>
                </a:solidFill>
              </a:rPr>
              <a:t> , стечајни управник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BDECC6E-8760-A2C3-1879-6ACA702DA4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66" y="2409593"/>
            <a:ext cx="4913274" cy="505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70C5667F-9461-E0B0-6DA8-43AECBF6FB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66" y="4892716"/>
            <a:ext cx="4913274" cy="50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C87A9CD-6DE1-E7A0-E677-B222959B8EDB}"/>
              </a:ext>
            </a:extLst>
          </p:cNvPr>
          <p:cNvSpPr/>
          <p:nvPr/>
        </p:nvSpPr>
        <p:spPr>
          <a:xfrm>
            <a:off x="0" y="5199017"/>
            <a:ext cx="12192000" cy="1658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AADDDC62-CC61-DA83-224B-FD288436C5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30" y="5301081"/>
            <a:ext cx="2473233" cy="14626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1BF140B-F1FC-F1AB-5AEA-2D5EFA5C36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039" y="5277067"/>
            <a:ext cx="2825496" cy="14081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569E46DD-E357-50D3-3A72-FEED4B4AD26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6084787"/>
            <a:ext cx="3017520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6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КОРИСТИ ЗА ПОДНОСИОЦА ПЛАНА РЕОРГАНИЗАЦИЈЕ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Реално сагледавање  узрока проблема и могућности решавања,</a:t>
            </a:r>
          </a:p>
          <a:p>
            <a:pPr algn="just"/>
            <a:r>
              <a:rPr lang="ru-RU" dirty="0"/>
              <a:t>Детаљна анализа и разрада свих могућих мера да се криза превазиђе, регулишу и измире обавезе, настави пословање и сачува привредно друштво,</a:t>
            </a:r>
          </a:p>
          <a:p>
            <a:pPr algn="just"/>
            <a:r>
              <a:rPr lang="ru-RU" b="1" dirty="0"/>
              <a:t>Преговори са повериоцима се врше  на бази конкретног стручног писаног акта</a:t>
            </a:r>
            <a:r>
              <a:rPr lang="ru-RU" dirty="0"/>
              <a:t>, који се може разматрати, прилагођавати и иновирати, </a:t>
            </a:r>
          </a:p>
          <a:p>
            <a:pPr algn="just"/>
            <a:r>
              <a:rPr lang="ru-RU" b="1" dirty="0"/>
              <a:t>Усвојени план обавезује све и има заштиту Суда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Преко унапред припремљеног плана реорганизације се пре отварања стечаја могу решити односи са повериоцима, односно сачувати пуна контрола над пословањем и капиталом.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34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/>
              <a:t>ОПШТИ ИНТЕРЕСИ УЧЕСНИКА У РЕОРГАНИЗАЦИЈИ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/>
              <a:t>Интереси поверилаца           Интереси дужника  </a:t>
            </a:r>
            <a:r>
              <a:rPr lang="sr-Latn-RS" dirty="0" smtClean="0"/>
              <a:t>  </a:t>
            </a:r>
            <a:r>
              <a:rPr lang="sr-Cyrl-RS" dirty="0" smtClean="0"/>
              <a:t>   </a:t>
            </a:r>
            <a:r>
              <a:rPr lang="sr-Cyrl-RS" dirty="0"/>
              <a:t>Интереси друштва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209" y="2780663"/>
            <a:ext cx="2773920" cy="28470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6443" y="2780663"/>
            <a:ext cx="2487384" cy="32189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7248" y="2795904"/>
            <a:ext cx="2511770" cy="281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1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>Посебни захтеви учесника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dirty="0" smtClean="0"/>
              <a:t>Зависе од врсте учесника у реорганизацији: 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u="sng" dirty="0" smtClean="0"/>
              <a:t>А) За  подносиоца плана </a:t>
            </a:r>
            <a:r>
              <a:rPr lang="sr-Cyrl-RS" dirty="0" smtClean="0"/>
              <a:t>су битни рокови за усвајање и почетак примене и подршка већинских поверилаца по класама</a:t>
            </a:r>
          </a:p>
          <a:p>
            <a:pPr marL="0" indent="0">
              <a:buNone/>
            </a:pPr>
            <a:r>
              <a:rPr lang="sr-Cyrl-RS" u="sng" dirty="0" smtClean="0"/>
              <a:t>Б) За стечајног судију </a:t>
            </a:r>
            <a:r>
              <a:rPr lang="sr-Cyrl-RS" dirty="0" smtClean="0"/>
              <a:t>је битна законитост и формална исправност плана </a:t>
            </a:r>
          </a:p>
          <a:p>
            <a:pPr marL="0" indent="0">
              <a:buNone/>
            </a:pPr>
            <a:r>
              <a:rPr lang="sr-Cyrl-RS" u="sng" dirty="0" smtClean="0"/>
              <a:t>Ц) За повериоце </a:t>
            </a:r>
            <a:r>
              <a:rPr lang="sr-Cyrl-RS" dirty="0" smtClean="0"/>
              <a:t>је битна реалност плана и степен поверења у намере предлагача, као и процена могућности дужника да измири обавезе</a:t>
            </a:r>
          </a:p>
          <a:p>
            <a:pPr marL="0" indent="0">
              <a:buNone/>
            </a:pPr>
            <a:r>
              <a:rPr lang="sr-Cyrl-RS" u="sng" dirty="0" smtClean="0"/>
              <a:t>Д)  За лице које проверава тачност података </a:t>
            </a:r>
            <a:r>
              <a:rPr lang="sr-Cyrl-RS" dirty="0" smtClean="0"/>
              <a:t>унетих у план битна је истинитост и веродостојност  података и формална исправност Плана</a:t>
            </a:r>
          </a:p>
          <a:p>
            <a:pPr marL="0" indent="0">
              <a:buNone/>
            </a:pPr>
            <a:r>
              <a:rPr lang="sr-Cyrl-RS" u="sng" dirty="0" smtClean="0"/>
              <a:t>Е) За независно стручно лице које прати спровођење Плана </a:t>
            </a:r>
            <a:r>
              <a:rPr lang="sr-Cyrl-RS" dirty="0" smtClean="0"/>
              <a:t>(чл.156, т.10) битни су износи и рокови исплата обавеза, као и остале активности дужника у реорганизацији настале у складу са Планом, или услед нових околности.  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2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ПОСЕБНИ ИНТЕРЕСИ ПОВЕРИЛАЦА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92500" lnSpcReduction="20000"/>
          </a:bodyPr>
          <a:lstStyle/>
          <a:p>
            <a:r>
              <a:rPr lang="ru-RU" sz="1800" u="sng" dirty="0"/>
              <a:t>Необезбеђени повериоци:</a:t>
            </a:r>
          </a:p>
          <a:p>
            <a:pPr marL="0" indent="0">
              <a:buNone/>
            </a:pPr>
            <a:endParaRPr lang="ru-RU" sz="1800" dirty="0"/>
          </a:p>
          <a:p>
            <a:pPr lvl="1"/>
            <a:r>
              <a:rPr lang="ru-RU" sz="1600" dirty="0"/>
              <a:t>висок % измирења обавеза, односно што мањи отпуст дуга</a:t>
            </a:r>
          </a:p>
          <a:p>
            <a:pPr lvl="1"/>
            <a:r>
              <a:rPr lang="ru-RU" sz="1600" dirty="0"/>
              <a:t>могућност добијања додатних обезбеђења, односно уписа заложних права на слободној имовини</a:t>
            </a:r>
          </a:p>
          <a:p>
            <a:pPr lvl="1"/>
            <a:r>
              <a:rPr lang="ru-RU" sz="1600" dirty="0"/>
              <a:t>могућност продаје потраживања </a:t>
            </a:r>
          </a:p>
          <a:p>
            <a:pPr lvl="1"/>
            <a:r>
              <a:rPr lang="ru-RU" sz="1600" dirty="0"/>
              <a:t>учешће у контроли и праћењу реализације плана</a:t>
            </a:r>
          </a:p>
          <a:p>
            <a:pPr lvl="1"/>
            <a:r>
              <a:rPr lang="ru-RU" sz="1600" dirty="0"/>
              <a:t>пуна информисаност у току израде плана</a:t>
            </a:r>
          </a:p>
          <a:p>
            <a:pPr lvl="1"/>
            <a:endParaRPr lang="ru-RU" sz="1400" dirty="0"/>
          </a:p>
          <a:p>
            <a:r>
              <a:rPr lang="ru-RU" sz="1800" u="sng" dirty="0"/>
              <a:t>Обезбеђени повериоци, посебно банке:</a:t>
            </a:r>
          </a:p>
          <a:p>
            <a:pPr marL="0" indent="0">
              <a:buNone/>
            </a:pPr>
            <a:endParaRPr lang="ru-RU" sz="1800" u="sng" dirty="0"/>
          </a:p>
          <a:p>
            <a:pPr lvl="1"/>
            <a:r>
              <a:rPr lang="ru-RU" sz="1600" dirty="0"/>
              <a:t>100% измирење обавеза (ако имају добро обезбеђење)</a:t>
            </a:r>
          </a:p>
          <a:p>
            <a:pPr lvl="1"/>
            <a:r>
              <a:rPr lang="ru-RU" sz="1600" dirty="0"/>
              <a:t>валутна клаузула,</a:t>
            </a:r>
          </a:p>
          <a:p>
            <a:pPr lvl="1"/>
            <a:r>
              <a:rPr lang="ru-RU" sz="1600" dirty="0"/>
              <a:t>обрачун камате за време реализације (каматна стопа приближна уговореној)</a:t>
            </a:r>
          </a:p>
          <a:p>
            <a:pPr lvl="1"/>
            <a:r>
              <a:rPr lang="ru-RU" sz="1600" dirty="0"/>
              <a:t>месечна исплата камате за време „граце“ периода,</a:t>
            </a:r>
          </a:p>
          <a:p>
            <a:pPr lvl="1"/>
            <a:r>
              <a:rPr lang="ru-RU" sz="1600" dirty="0"/>
              <a:t>граце период до годину дана, а период отплате до 5 година</a:t>
            </a:r>
          </a:p>
          <a:p>
            <a:pPr lvl="1"/>
            <a:r>
              <a:rPr lang="ru-RU" sz="1600" dirty="0"/>
              <a:t>месечна динамика отплате</a:t>
            </a:r>
          </a:p>
          <a:p>
            <a:pPr lvl="1"/>
            <a:r>
              <a:rPr lang="ru-RU" sz="1600" dirty="0"/>
              <a:t>сачувати постојећа обезбењења</a:t>
            </a:r>
          </a:p>
          <a:p>
            <a:pPr lvl="1"/>
            <a:r>
              <a:rPr lang="ru-RU" sz="1600" dirty="0"/>
              <a:t>што краћи граце период и период отпате</a:t>
            </a:r>
          </a:p>
          <a:p>
            <a:pPr lvl="1"/>
            <a:r>
              <a:rPr lang="ru-RU" sz="1600" dirty="0"/>
              <a:t>учешће у органима управљања и праћења реализације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05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ОСНОВНИ САДРЖАЈ </a:t>
            </a:r>
            <a:r>
              <a:rPr lang="ru-RU" b="1" dirty="0" smtClean="0"/>
              <a:t>ПЛАНА – чл.156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/>
          </a:bodyPr>
          <a:lstStyle/>
          <a:p>
            <a:r>
              <a:rPr lang="ru-RU" sz="1400" b="1" dirty="0"/>
              <a:t>Основне целине које треба пројектовати у плану реорганизације су:</a:t>
            </a:r>
          </a:p>
          <a:p>
            <a:pPr lvl="1"/>
            <a:r>
              <a:rPr lang="ru-RU" sz="1400" dirty="0"/>
              <a:t>Мере и средства за реализацију плана</a:t>
            </a:r>
          </a:p>
          <a:p>
            <a:pPr lvl="1"/>
            <a:r>
              <a:rPr lang="ru-RU" sz="1400" dirty="0"/>
              <a:t>Детаљна листа поверилаца са поделом на класе</a:t>
            </a:r>
          </a:p>
          <a:p>
            <a:pPr lvl="1"/>
            <a:r>
              <a:rPr lang="ru-RU" sz="1400" dirty="0"/>
              <a:t>Изворе средстава, имовину и висину средстава за измирење обавеза</a:t>
            </a:r>
          </a:p>
          <a:p>
            <a:pPr lvl="1"/>
            <a:r>
              <a:rPr lang="ru-RU" sz="1400" dirty="0"/>
              <a:t>Рокове за извршење </a:t>
            </a:r>
          </a:p>
          <a:p>
            <a:pPr lvl="1"/>
            <a:r>
              <a:rPr lang="ru-RU" sz="1400" dirty="0"/>
              <a:t>Посебне одредбе (поступак продаје имовине, органи управљања, надзор, извештаји)</a:t>
            </a:r>
          </a:p>
          <a:p>
            <a:pPr lvl="1"/>
            <a:r>
              <a:rPr lang="ru-RU" sz="1400" dirty="0"/>
              <a:t> Финансијске и пословне  пројекције </a:t>
            </a:r>
          </a:p>
          <a:p>
            <a:pPr marL="457200" lvl="1" indent="0">
              <a:buNone/>
            </a:pPr>
            <a:r>
              <a:rPr lang="ru-RU" sz="1400" dirty="0"/>
              <a:t>_        Остале целине према Закону. </a:t>
            </a:r>
          </a:p>
          <a:p>
            <a:r>
              <a:rPr lang="ru-RU" sz="1400" b="1" dirty="0"/>
              <a:t>Поред наведеног УППР треба да садржи:</a:t>
            </a:r>
          </a:p>
          <a:p>
            <a:pPr lvl="1"/>
            <a:r>
              <a:rPr lang="ru-RU" sz="1400" dirty="0"/>
              <a:t>Одредбу о накнадним потраживањима</a:t>
            </a:r>
          </a:p>
          <a:p>
            <a:pPr lvl="1"/>
            <a:r>
              <a:rPr lang="ru-RU" sz="1400" dirty="0"/>
              <a:t>Потписане изјаве већинских поверилаца</a:t>
            </a:r>
          </a:p>
          <a:p>
            <a:pPr lvl="1"/>
            <a:r>
              <a:rPr lang="ru-RU" sz="1400" dirty="0"/>
              <a:t>Изјаву стечајног дужника</a:t>
            </a:r>
          </a:p>
          <a:p>
            <a:pPr lvl="1"/>
            <a:r>
              <a:rPr lang="ru-RU" sz="1400" dirty="0"/>
              <a:t>Податке о поступку припреме плана</a:t>
            </a:r>
          </a:p>
          <a:p>
            <a:pPr lvl="1"/>
            <a:r>
              <a:rPr lang="ru-RU" sz="1400" dirty="0"/>
              <a:t>Ванредни извештај ревизора (стање пословних књига – 60 дана)</a:t>
            </a:r>
          </a:p>
          <a:p>
            <a:pPr lvl="1"/>
            <a:r>
              <a:rPr lang="ru-RU" sz="1400" dirty="0"/>
              <a:t>Изјаву ревизора или СУ о изводљивости</a:t>
            </a:r>
          </a:p>
          <a:p>
            <a:pPr lvl="1"/>
            <a:r>
              <a:rPr lang="ru-RU" sz="1400" dirty="0"/>
              <a:t>Извештај о очекиваним битним догадјајима у пословању (90 дана)</a:t>
            </a:r>
          </a:p>
          <a:p>
            <a:pPr marL="0" indent="0">
              <a:buNone/>
            </a:pPr>
            <a:r>
              <a:rPr lang="ru-RU" sz="1800" b="1" dirty="0"/>
              <a:t>Важно је пружити повериоцима јасан и аргументован доказ да је план бољи од банкротства</a:t>
            </a:r>
            <a:r>
              <a:rPr lang="ru-RU" sz="1800" b="1" dirty="0" smtClean="0"/>
              <a:t>.</a:t>
            </a:r>
            <a:endParaRPr lang="ru-RU" sz="1800" b="1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50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722687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МЕРЕ ЗА РЕАЛИЗАЦИЈУ ПЛАНА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925860"/>
            <a:ext cx="11711520" cy="534018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b="1" dirty="0"/>
              <a:t>Прописане у члану 157 Закона о стечају:</a:t>
            </a:r>
          </a:p>
          <a:p>
            <a:pPr marL="0" indent="0">
              <a:buNone/>
            </a:pPr>
            <a:endParaRPr lang="ru-RU" sz="3200" dirty="0"/>
          </a:p>
          <a:p>
            <a:r>
              <a:rPr lang="ru-RU" sz="4200" b="1" dirty="0"/>
              <a:t>предвиђање отплате у ратама</a:t>
            </a:r>
            <a:r>
              <a:rPr lang="ru-RU" sz="4200" dirty="0"/>
              <a:t>, измена рокова доспелости, каматних стопа или других услова зајма, кредита или другог потраживања или инструмента обезбеђења;</a:t>
            </a:r>
          </a:p>
          <a:p>
            <a:r>
              <a:rPr lang="ru-RU" sz="4200" dirty="0"/>
              <a:t>намирење потраживања;</a:t>
            </a:r>
          </a:p>
          <a:p>
            <a:r>
              <a:rPr lang="ru-RU" sz="4200" b="1" dirty="0"/>
              <a:t>уновчење имовине </a:t>
            </a:r>
            <a:r>
              <a:rPr lang="ru-RU" sz="4200" dirty="0"/>
              <a:t>са теретом или без њега или пренос такве имовине на име намирења потраживања;</a:t>
            </a:r>
          </a:p>
          <a:p>
            <a:r>
              <a:rPr lang="ru-RU" sz="4200" dirty="0"/>
              <a:t>затварање погона или промена делатности;</a:t>
            </a:r>
          </a:p>
          <a:p>
            <a:r>
              <a:rPr lang="ru-RU" sz="4200" dirty="0"/>
              <a:t>раскид или измена уговора;</a:t>
            </a:r>
          </a:p>
          <a:p>
            <a:r>
              <a:rPr lang="ru-RU" sz="4200" b="1" dirty="0"/>
              <a:t>отпуст дуга</a:t>
            </a:r>
            <a:r>
              <a:rPr lang="ru-RU" sz="4200" dirty="0"/>
              <a:t>;</a:t>
            </a:r>
          </a:p>
          <a:p>
            <a:r>
              <a:rPr lang="ru-RU" sz="4200" dirty="0"/>
              <a:t>извршење, измена или одрицање од заложног права;</a:t>
            </a:r>
          </a:p>
          <a:p>
            <a:r>
              <a:rPr lang="ru-RU" sz="4200" dirty="0"/>
              <a:t>давање у залог оптерећене или неоптерећене имовине;</a:t>
            </a:r>
          </a:p>
          <a:p>
            <a:r>
              <a:rPr lang="ru-RU" sz="4200" i="1" dirty="0">
                <a:solidFill>
                  <a:srgbClr val="00B0F0"/>
                </a:solidFill>
              </a:rPr>
              <a:t>претварање потраживања у капитал;</a:t>
            </a:r>
          </a:p>
          <a:p>
            <a:r>
              <a:rPr lang="ru-RU" sz="4200" i="1" dirty="0">
                <a:solidFill>
                  <a:srgbClr val="00B0F0"/>
                </a:solidFill>
              </a:rPr>
              <a:t>закључивање уговора о кредиту, односно зајму;</a:t>
            </a:r>
          </a:p>
          <a:p>
            <a:r>
              <a:rPr lang="ru-RU" sz="4200" dirty="0"/>
              <a:t>оспоравање и побијање потраживања која нису правно ваљана;</a:t>
            </a:r>
          </a:p>
          <a:p>
            <a:r>
              <a:rPr lang="ru-RU" sz="4200" dirty="0"/>
              <a:t>отпуштање запослених или ангажовање других лица;</a:t>
            </a:r>
          </a:p>
          <a:p>
            <a:r>
              <a:rPr lang="ru-RU" sz="4200" dirty="0"/>
              <a:t>уступање неоптерећене имовине на име намирења потраживања;</a:t>
            </a:r>
          </a:p>
          <a:p>
            <a:r>
              <a:rPr lang="ru-RU" sz="4200" dirty="0"/>
              <a:t>замене и допуне општих аката стечајног дужника и других докумената о оснивању или управљању;</a:t>
            </a:r>
          </a:p>
          <a:p>
            <a:r>
              <a:rPr lang="ru-RU" sz="4200" dirty="0"/>
              <a:t>статусне промене;</a:t>
            </a:r>
          </a:p>
          <a:p>
            <a:r>
              <a:rPr lang="ru-RU" sz="4200" dirty="0"/>
              <a:t>промене правне форме;</a:t>
            </a:r>
          </a:p>
          <a:p>
            <a:r>
              <a:rPr lang="ru-RU" sz="4200" dirty="0"/>
              <a:t>пренос дела или целокупне имовине на једног или више постојећих или новооснованих субјеката;</a:t>
            </a:r>
          </a:p>
          <a:p>
            <a:r>
              <a:rPr lang="ru-RU" sz="4200" dirty="0"/>
              <a:t>поништавање издатих или издавање нових хартија од вредности од стране стечајног дужника или било ког новоформираног субјекта;</a:t>
            </a:r>
          </a:p>
          <a:p>
            <a:r>
              <a:rPr lang="ru-RU" sz="4200" dirty="0"/>
              <a:t>друге мере од значаја за реализацију плана реорганизације.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7" y="795152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29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pPr algn="ctr"/>
            <a:r>
              <a:rPr lang="sr-Cyrl-RS" dirty="0"/>
              <a:t>ОЧЕКИВАНИ ЕФЕКТИ И ГРУПИСАЊЕ МЕРА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Могу се груписати као:</a:t>
            </a:r>
          </a:p>
          <a:p>
            <a:pPr marL="0" indent="0" algn="just">
              <a:buNone/>
            </a:pPr>
            <a:endParaRPr lang="ru-RU" sz="24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dirty="0"/>
              <a:t>Мере за обезбеђење извора средстава (продаја имовине, наплата, итд),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dirty="0"/>
              <a:t>Мере за редефинисање дужничко-поверилачких односа (отпуст дуга, конверзија дуга у капитал, итд),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u-RU" dirty="0"/>
              <a:t>Остале мере (организација, промена правне форме, итд).</a:t>
            </a:r>
          </a:p>
          <a:p>
            <a:pPr marL="457200" lvl="1" indent="0" algn="just">
              <a:buNone/>
            </a:pPr>
            <a:endParaRPr lang="ru-RU" dirty="0"/>
          </a:p>
          <a:p>
            <a:pPr algn="just"/>
            <a:r>
              <a:rPr lang="ru-RU" sz="2400" dirty="0"/>
              <a:t>Пожељно је увек користити комбинацију више мера за реализацију </a:t>
            </a:r>
            <a:r>
              <a:rPr lang="ru-RU" sz="2400" dirty="0" smtClean="0"/>
              <a:t>Плана</a:t>
            </a:r>
            <a:endParaRPr lang="ru-RU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65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ПРЕПОРУКЕ КОД КРЕИРАЊА МЕРА ЗА РЕАЛИЗАЦИЈУ ПЛАНА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/>
              <a:t>У оквиру мера за реализацију плана  није довољно само набрајање мера које Закон прописује, већ и треба разрадити  сваку меру у складу са следећим општим принципима:</a:t>
            </a:r>
          </a:p>
          <a:p>
            <a:pPr algn="just"/>
            <a:endParaRPr lang="ru-RU" sz="2000" dirty="0"/>
          </a:p>
          <a:p>
            <a:pPr lvl="1" algn="just"/>
            <a:r>
              <a:rPr lang="ru-RU" sz="2000" dirty="0"/>
              <a:t>Одредити коме се поједина мера нуди, тј на кога се односи. Проценити повериоца, или групу поверилаца.</a:t>
            </a:r>
          </a:p>
          <a:p>
            <a:pPr lvl="1" algn="just"/>
            <a:r>
              <a:rPr lang="ru-RU" sz="2000" dirty="0"/>
              <a:t>Извршити процену материјалног ефекта који ће се датом мером постићи.</a:t>
            </a:r>
          </a:p>
          <a:p>
            <a:pPr lvl="1" algn="just"/>
            <a:r>
              <a:rPr lang="ru-RU" sz="2000" dirty="0"/>
              <a:t>Навести нематријални ефекат, ако постоји, или се у  моменту израде Плана не може прецизирати шта значи за потраживање конкретног повериоца примена дате мере.</a:t>
            </a:r>
          </a:p>
          <a:p>
            <a:pPr lvl="1" algn="just"/>
            <a:r>
              <a:rPr lang="ru-RU" sz="2000" dirty="0"/>
              <a:t>Одредити рок у коме се мера спроводи или период у Плану када почиње примена мере. </a:t>
            </a:r>
          </a:p>
          <a:p>
            <a:pPr lvl="1" algn="just"/>
            <a:r>
              <a:rPr lang="ru-RU" sz="2000" dirty="0"/>
              <a:t> Поред наведених предлагач може додати и друге специфичне мере ако су од интереса  за повериоце.</a:t>
            </a:r>
          </a:p>
          <a:p>
            <a:pPr lvl="1" algn="just"/>
            <a:r>
              <a:rPr lang="ru-RU" sz="2000" dirty="0"/>
              <a:t>Увек треба имати у виду да је План реорганизације намењен </a:t>
            </a:r>
            <a:r>
              <a:rPr lang="ru-RU" sz="2000" b="1" u="sng" dirty="0"/>
              <a:t>интересима поверилаца</a:t>
            </a:r>
            <a:r>
              <a:rPr lang="ru-RU" sz="2000" dirty="0"/>
              <a:t>. У противном ако предлагач то не докаже План неће бити усвојен.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ИЗВОРИ СРЕДСТАВА ЗА ИСПЛАТУ ОБАВЕЗА ПРЕМА УСЛОВИМА ИЗ ПЛАНА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На основу искуства из праксе најважнији извори су:</a:t>
            </a:r>
          </a:p>
          <a:p>
            <a:r>
              <a:rPr lang="ru-RU" dirty="0"/>
              <a:t> Пројектована нето добит из пословања </a:t>
            </a:r>
          </a:p>
          <a:p>
            <a:r>
              <a:rPr lang="ru-RU" dirty="0"/>
              <a:t>Наплата потраживања</a:t>
            </a:r>
          </a:p>
          <a:p>
            <a:r>
              <a:rPr lang="ru-RU" dirty="0"/>
              <a:t>Продаја слободне имовине или имовине која није у функцији обављања делатности</a:t>
            </a:r>
          </a:p>
          <a:p>
            <a:r>
              <a:rPr lang="ru-RU" dirty="0"/>
              <a:t>Сопствена средства оснивача или власника</a:t>
            </a:r>
          </a:p>
          <a:p>
            <a:r>
              <a:rPr lang="ru-RU" dirty="0"/>
              <a:t>Отпуст дуга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 smtClean="0"/>
              <a:t>Решења </a:t>
            </a:r>
            <a:r>
              <a:rPr lang="ru-RU" b="1" dirty="0"/>
              <a:t>на које не треба рачунати су: </a:t>
            </a:r>
          </a:p>
          <a:p>
            <a:r>
              <a:rPr lang="ru-RU" dirty="0"/>
              <a:t>Нова задужења или кредити код банка разлучних поверилаца,</a:t>
            </a:r>
          </a:p>
          <a:p>
            <a:r>
              <a:rPr lang="ru-RU" dirty="0"/>
              <a:t>Отпуст дуга код разлучних поверилаца</a:t>
            </a:r>
          </a:p>
          <a:p>
            <a:r>
              <a:rPr lang="ru-RU" dirty="0"/>
              <a:t>Отпуст дуга код пореске </a:t>
            </a:r>
            <a:r>
              <a:rPr lang="ru-RU" dirty="0" smtClean="0"/>
              <a:t>управе (могућ је само у делу камата)</a:t>
            </a:r>
            <a:endParaRPr lang="ru-RU" dirty="0"/>
          </a:p>
          <a:p>
            <a:r>
              <a:rPr lang="ru-RU" dirty="0"/>
              <a:t>Отпуст дуга према </a:t>
            </a:r>
            <a:r>
              <a:rPr lang="ru-RU" dirty="0" smtClean="0"/>
              <a:t>запосленима</a:t>
            </a:r>
            <a:endParaRPr lang="ru-RU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ЗАХТЕВИ ПОВЕРИЛАЦА У ОДНОСУ НА </a:t>
            </a:r>
            <a:br>
              <a:rPr lang="ru-RU" b="1" dirty="0"/>
            </a:br>
            <a:r>
              <a:rPr lang="ru-RU" b="1" dirty="0"/>
              <a:t>ПОСЛОВНИ ПЛАН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доказати да је реално остварити пројектовану добит</a:t>
            </a:r>
          </a:p>
          <a:p>
            <a:pPr algn="just"/>
            <a:r>
              <a:rPr lang="ru-RU" dirty="0" smtClean="0"/>
              <a:t>обезбедити </a:t>
            </a:r>
            <a:r>
              <a:rPr lang="ru-RU" b="1" dirty="0" smtClean="0"/>
              <a:t>потребна обртна средства </a:t>
            </a:r>
            <a:r>
              <a:rPr lang="ru-RU" dirty="0" smtClean="0"/>
              <a:t>за старт пословања</a:t>
            </a:r>
          </a:p>
          <a:p>
            <a:pPr algn="just"/>
            <a:r>
              <a:rPr lang="ru-RU" dirty="0" smtClean="0"/>
              <a:t>приказати позитиван новчани ток (</a:t>
            </a:r>
            <a:r>
              <a:rPr lang="en-US" dirty="0" smtClean="0"/>
              <a:t>cash flow</a:t>
            </a:r>
            <a:r>
              <a:rPr lang="ru-RU" dirty="0" smtClean="0"/>
              <a:t>) по годинама, а из кога ће се видети  да годишњи приливи покривају све годишње одливе новчаних средстава укључујући и сервисирање постојећих обавеза према динамици и у износу који наведемо (обећамо) у плану реорганизације.</a:t>
            </a:r>
          </a:p>
          <a:p>
            <a:pPr algn="just"/>
            <a:r>
              <a:rPr lang="ru-RU" dirty="0" smtClean="0"/>
              <a:t>приказати јаку  позицију на тржишту набавке (сировине), а посебно продаје (купци)</a:t>
            </a:r>
          </a:p>
          <a:p>
            <a:pPr algn="just"/>
            <a:r>
              <a:rPr lang="ru-RU" dirty="0" smtClean="0"/>
              <a:t>реално одредити нормативе производње, пласмана и степен коришћења капацита</a:t>
            </a:r>
          </a:p>
          <a:p>
            <a:pPr algn="just"/>
            <a:r>
              <a:rPr lang="ru-RU" dirty="0" smtClean="0"/>
              <a:t>водити рачуна о стању и променама на тржишту</a:t>
            </a:r>
          </a:p>
          <a:p>
            <a:pPr algn="just"/>
            <a:r>
              <a:rPr lang="ru-RU" dirty="0" smtClean="0"/>
              <a:t>приказати, доказати или најавити уговорене послове и очекиване приходе</a:t>
            </a:r>
          </a:p>
          <a:p>
            <a:pPr algn="just"/>
            <a:r>
              <a:rPr lang="ru-RU" dirty="0" smtClean="0"/>
              <a:t>избећи нелогична решења и трендове</a:t>
            </a:r>
          </a:p>
          <a:p>
            <a:pPr algn="just"/>
            <a:r>
              <a:rPr lang="ru-RU" dirty="0" smtClean="0"/>
              <a:t>нагласити оријентацију ка рационализацији, смањењу трошкова и домаћинском односу у даљем пословању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53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marL="0" indent="0">
              <a:buNone/>
            </a:pPr>
            <a:endParaRPr lang="ru-RU" i="1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i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i="1" dirty="0" smtClean="0">
                <a:cs typeface="Arial" panose="020B0604020202020204" pitchFamily="34" charset="0"/>
              </a:rPr>
              <a:t>“</a:t>
            </a:r>
            <a:r>
              <a:rPr lang="ru-RU" i="1" dirty="0">
                <a:cs typeface="Arial" panose="020B0604020202020204" pitchFamily="34" charset="0"/>
              </a:rPr>
              <a:t>Прихватање доброг савета није ништа друго до повећање сопствене способности”. – </a:t>
            </a:r>
            <a:r>
              <a:rPr lang="ru-RU" dirty="0">
                <a:cs typeface="Arial" panose="020B0604020202020204" pitchFamily="34" charset="0"/>
              </a:rPr>
              <a:t>Гете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044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7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КРЕИРАЊЕ БУЏЕТА ЗА ИЗРАДУ ПЛАНА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Основни трошкови неопходни за израду плана су:</a:t>
            </a:r>
          </a:p>
          <a:p>
            <a:r>
              <a:rPr lang="ru-RU" dirty="0"/>
              <a:t>Накнада за израду самог плана која зависи од:</a:t>
            </a:r>
          </a:p>
          <a:p>
            <a:pPr marL="0" indent="0">
              <a:buNone/>
            </a:pPr>
            <a:r>
              <a:rPr lang="ru-RU" dirty="0"/>
              <a:t>	- величине дужника, билансне суме, односно укупне пасиве,</a:t>
            </a:r>
          </a:p>
          <a:p>
            <a:pPr marL="0" indent="0">
              <a:buNone/>
            </a:pPr>
            <a:r>
              <a:rPr lang="ru-RU" dirty="0"/>
              <a:t>	- броја поверилаца,</a:t>
            </a:r>
          </a:p>
          <a:p>
            <a:pPr marL="0" indent="0">
              <a:buNone/>
            </a:pPr>
            <a:r>
              <a:rPr lang="ru-RU" dirty="0"/>
              <a:t>	- стања и квалитета књиговодствене и друге документације,</a:t>
            </a:r>
          </a:p>
          <a:p>
            <a:pPr marL="0" indent="0">
              <a:buNone/>
            </a:pPr>
            <a:r>
              <a:rPr lang="ru-RU" dirty="0"/>
              <a:t>	- времена потребног за израду плана,</a:t>
            </a:r>
          </a:p>
          <a:p>
            <a:pPr marL="0" indent="0">
              <a:buNone/>
            </a:pPr>
            <a:r>
              <a:rPr lang="ru-RU" dirty="0"/>
              <a:t>	- стварних трошкова</a:t>
            </a:r>
          </a:p>
          <a:p>
            <a:pPr marL="0" indent="0">
              <a:buNone/>
            </a:pPr>
            <a:r>
              <a:rPr lang="ru-RU" dirty="0"/>
              <a:t>	- врсте и обима додатних активности на изради (дописи, преговори са повериоцима, извештаји, презентације на рочишту)</a:t>
            </a:r>
          </a:p>
          <a:p>
            <a:r>
              <a:rPr lang="ru-RU" dirty="0"/>
              <a:t>Накнада за ванредни ревизорски извештај (за УППР)</a:t>
            </a:r>
          </a:p>
          <a:p>
            <a:r>
              <a:rPr lang="ru-RU" dirty="0"/>
              <a:t>Изјава независног ревизора или лиценцираног СУ о изводљивости плана (за УППР)</a:t>
            </a:r>
          </a:p>
          <a:p>
            <a:r>
              <a:rPr lang="ru-RU" dirty="0"/>
              <a:t>Трошкови прибављања процене имовине не старије  од 12 </a:t>
            </a:r>
            <a:r>
              <a:rPr lang="ru-RU" dirty="0" smtClean="0"/>
              <a:t>месеци</a:t>
            </a:r>
          </a:p>
          <a:p>
            <a:r>
              <a:rPr lang="ru-RU" dirty="0" smtClean="0"/>
              <a:t>Предујам за покретање стечаја са УППР-ом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8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Autofit/>
          </a:bodyPr>
          <a:lstStyle/>
          <a:p>
            <a:pPr algn="ctr"/>
            <a:r>
              <a:rPr lang="sr-Cyrl-RS" sz="3600" b="1" dirty="0"/>
              <a:t>ИСКУСТВА ИЗ ПРАКСЕ У ОКВИРУ ИЗРАДЕ , УСВАЈАЊА И ПРИМЕНЕ  ПЛАНОВА РЕОРГАНИЗАЦИЈЕ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sr-Cyrl-RS" dirty="0"/>
              <a:t>Мали број планова је успешно </a:t>
            </a:r>
            <a:r>
              <a:rPr lang="sr-Cyrl-RS" dirty="0" smtClean="0"/>
              <a:t>реализован, али је реалност и да је много започетих пословних подухвата пропало за кратко  време. </a:t>
            </a:r>
            <a:endParaRPr lang="sr-Cyrl-RS" dirty="0"/>
          </a:p>
          <a:p>
            <a:pPr>
              <a:buFontTx/>
              <a:buChar char="-"/>
            </a:pPr>
            <a:r>
              <a:rPr lang="sr-Cyrl-RS" dirty="0"/>
              <a:t>Недостаје поверење у план као начин остварења интереса поверилаца, а што је  засновано на негативним искуствима. (нереалност, </a:t>
            </a:r>
            <a:r>
              <a:rPr lang="sr-Cyrl-RS" dirty="0" err="1"/>
              <a:t>преварне</a:t>
            </a:r>
            <a:r>
              <a:rPr lang="sr-Cyrl-RS" dirty="0"/>
              <a:t> намере, куповина времена, лоша реализација)</a:t>
            </a:r>
          </a:p>
          <a:p>
            <a:pPr>
              <a:buFontTx/>
              <a:buChar char="-"/>
            </a:pPr>
            <a:r>
              <a:rPr lang="sr-Cyrl-RS" dirty="0" smtClean="0"/>
              <a:t>Ограничена </a:t>
            </a:r>
            <a:r>
              <a:rPr lang="sr-Cyrl-RS" dirty="0"/>
              <a:t>је подршка </a:t>
            </a:r>
            <a:r>
              <a:rPr lang="sr-Cyrl-RS" dirty="0" err="1"/>
              <a:t>разлучних</a:t>
            </a:r>
            <a:r>
              <a:rPr lang="sr-Cyrl-RS" dirty="0"/>
              <a:t> и заложних поверилаца, посебно ако имају добре </a:t>
            </a:r>
            <a:r>
              <a:rPr lang="sr-Cyrl-RS" dirty="0" err="1"/>
              <a:t>колатерале</a:t>
            </a:r>
            <a:r>
              <a:rPr lang="sr-Cyrl-RS" dirty="0"/>
              <a:t>. Банке имају и посебне критеријуме у вези класификације активе. </a:t>
            </a:r>
          </a:p>
          <a:p>
            <a:pPr>
              <a:buFontTx/>
              <a:buChar char="-"/>
            </a:pPr>
            <a:r>
              <a:rPr lang="sr-Cyrl-RS" dirty="0"/>
              <a:t>Подносиоци планова тешко обезбеђују подршку већинских поверилаца. </a:t>
            </a:r>
          </a:p>
          <a:p>
            <a:pPr>
              <a:buFontTx/>
              <a:buChar char="-"/>
            </a:pPr>
            <a:r>
              <a:rPr lang="sr-Cyrl-RS" dirty="0"/>
              <a:t>Стечајни управници као подносиоци плана реорганизације нису довољно мотивисани, или не познају довољно област реорганизације. </a:t>
            </a:r>
          </a:p>
          <a:p>
            <a:pPr>
              <a:buFontTx/>
              <a:buChar char="-"/>
            </a:pPr>
            <a:r>
              <a:rPr lang="sr-Cyrl-RS" dirty="0"/>
              <a:t>Тешко се обезбеђује реалност планирања услед променљивости услова и смањених </a:t>
            </a:r>
            <a:r>
              <a:rPr lang="sr-Cyrl-RS" dirty="0" err="1"/>
              <a:t>могћности</a:t>
            </a:r>
            <a:r>
              <a:rPr lang="sr-Cyrl-RS" dirty="0"/>
              <a:t> дужника.</a:t>
            </a:r>
          </a:p>
          <a:p>
            <a:pPr>
              <a:buFontTx/>
              <a:buChar char="-"/>
            </a:pPr>
            <a:r>
              <a:rPr lang="sr-Cyrl-RS" dirty="0"/>
              <a:t>План представља шансу за све учеснике и носи одређене користи, али то није довољно искоришћено у пракси.  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3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ЗАКЉУЧЦИ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План реорганизације и унапред припремљен план реорганизације у актуелним условима пословања у Србији представљају </a:t>
            </a:r>
            <a:r>
              <a:rPr lang="ru-RU" b="1" dirty="0"/>
              <a:t>добру шансу (решење и форму)  за регулисање и исплату обавеза према повериоцима. </a:t>
            </a:r>
          </a:p>
          <a:p>
            <a:pPr algn="just"/>
            <a:r>
              <a:rPr lang="ru-RU" b="1" dirty="0"/>
              <a:t>Реорганизација</a:t>
            </a:r>
            <a:r>
              <a:rPr lang="ru-RU" dirty="0"/>
              <a:t> се често сматра за </a:t>
            </a:r>
            <a:r>
              <a:rPr lang="ru-RU" b="1" dirty="0"/>
              <a:t>пожељнију алтернативу од банкротства </a:t>
            </a:r>
            <a:r>
              <a:rPr lang="ru-RU" dirty="0"/>
              <a:t>која нуди могућност да се сачувају радна места, да се обезбеде нови послови, сачувају пословни капацитети, очува имовина, обезбеде приходи.</a:t>
            </a:r>
          </a:p>
          <a:p>
            <a:pPr algn="just"/>
            <a:r>
              <a:rPr lang="ru-RU" dirty="0"/>
              <a:t>Реорганизацију је могуће покушати само ако постоји </a:t>
            </a:r>
            <a:r>
              <a:rPr lang="ru-RU" b="1" dirty="0"/>
              <a:t>реална могућност </a:t>
            </a:r>
            <a:r>
              <a:rPr lang="ru-RU" dirty="0"/>
              <a:t>за  финансијски опоравак, што треба и </a:t>
            </a:r>
            <a:r>
              <a:rPr lang="ru-RU" b="1" dirty="0"/>
              <a:t>доказати.</a:t>
            </a:r>
          </a:p>
          <a:p>
            <a:pPr algn="just"/>
            <a:r>
              <a:rPr lang="ru-RU" dirty="0"/>
              <a:t>Неопходно је да код дужника постоји </a:t>
            </a:r>
            <a:r>
              <a:rPr lang="ru-RU" b="1" dirty="0"/>
              <a:t>стваран посао</a:t>
            </a:r>
            <a:r>
              <a:rPr lang="ru-RU" dirty="0"/>
              <a:t>, који функционише, који је могуће реорганизовати. </a:t>
            </a:r>
          </a:p>
          <a:p>
            <a:pPr algn="just"/>
            <a:r>
              <a:rPr lang="ru-RU" dirty="0"/>
              <a:t>План реорганизације мора да садржи </a:t>
            </a:r>
            <a:r>
              <a:rPr lang="ru-RU" b="1" dirty="0"/>
              <a:t>детаљан опис како ће повериоци бити исплаћени</a:t>
            </a:r>
            <a:r>
              <a:rPr lang="ru-RU" dirty="0"/>
              <a:t>, из којих средстава и за који временски период.</a:t>
            </a:r>
          </a:p>
          <a:p>
            <a:pPr algn="just"/>
            <a:r>
              <a:rPr lang="ru-RU" dirty="0"/>
              <a:t>Реорганизација дужника треба  да створи </a:t>
            </a:r>
            <a:r>
              <a:rPr lang="ru-RU" b="1" dirty="0"/>
              <a:t>довољно велике приходе</a:t>
            </a:r>
            <a:r>
              <a:rPr lang="sr-Latn-RS" b="1" dirty="0"/>
              <a:t> </a:t>
            </a:r>
            <a:r>
              <a:rPr lang="sr-Cyrl-RS" b="1" dirty="0"/>
              <a:t>и изворе средстава </a:t>
            </a:r>
            <a:r>
              <a:rPr lang="sr-Cyrl-RS" dirty="0"/>
              <a:t>из</a:t>
            </a:r>
            <a:r>
              <a:rPr lang="ru-RU" dirty="0"/>
              <a:t> којих би се повериоци намирили у довољној мери да би прихватили план реорганизације.</a:t>
            </a:r>
          </a:p>
          <a:p>
            <a:pPr algn="just"/>
            <a:r>
              <a:rPr lang="ru-RU" dirty="0"/>
              <a:t>Реорганизација није увек могућа.</a:t>
            </a:r>
          </a:p>
          <a:p>
            <a:pPr algn="just"/>
            <a:r>
              <a:rPr lang="ru-RU" b="1" dirty="0"/>
              <a:t>Отворена питања</a:t>
            </a:r>
            <a:r>
              <a:rPr lang="ru-RU" dirty="0"/>
              <a:t>: формирање класа, </a:t>
            </a:r>
            <a:r>
              <a:rPr lang="ru-RU" dirty="0" smtClean="0"/>
              <a:t>препознавање и класификовање </a:t>
            </a:r>
            <a:r>
              <a:rPr lang="ru-RU" dirty="0"/>
              <a:t>повезаних лица, статус јемаца, положај банака и пореске управе, надзор над спровођењем плана, измене и замене планова...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23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219274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i="1" dirty="0"/>
              <a:t>„Боље упалити свећу него проклињати таму“.</a:t>
            </a:r>
            <a:br>
              <a:rPr lang="sr-Cyrl-RS" b="1" i="1" dirty="0"/>
            </a:br>
            <a:r>
              <a:rPr lang="sr-Cyrl-RS" b="1" i="1" dirty="0"/>
              <a:t> </a:t>
            </a:r>
            <a:r>
              <a:rPr lang="sr-Cyrl-RS" sz="3100" b="1" i="1" dirty="0"/>
              <a:t>– Кинеска народна </a:t>
            </a:r>
            <a:r>
              <a:rPr lang="sr-Cyrl-RS" sz="3100" b="1" i="1" dirty="0" smtClean="0"/>
              <a:t>пословица </a:t>
            </a:r>
            <a:br>
              <a:rPr lang="sr-Cyrl-RS" sz="3100" b="1" i="1" dirty="0" smtClean="0"/>
            </a:br>
            <a:r>
              <a:rPr lang="sr-Cyrl-RS" sz="3100" b="1" i="1" dirty="0" smtClean="0"/>
              <a:t/>
            </a:r>
            <a:br>
              <a:rPr lang="sr-Cyrl-RS" sz="3100" b="1" i="1" dirty="0" smtClean="0"/>
            </a:br>
            <a:r>
              <a:rPr lang="sr-Cyrl-RS" sz="3100" b="1" i="1" dirty="0" smtClean="0"/>
              <a:t>Препорука: Боље је покушати са реорганизацијом него</a:t>
            </a:r>
            <a:br>
              <a:rPr lang="sr-Cyrl-RS" sz="3100" b="1" i="1" dirty="0" smtClean="0"/>
            </a:br>
            <a:r>
              <a:rPr lang="sr-Cyrl-RS" sz="3100" b="1" i="1" dirty="0" smtClean="0"/>
              <a:t>   не видети шансу за примену најбољег решења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2353283"/>
            <a:ext cx="11711520" cy="39127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sr-Cyrl-RS" sz="5400" i="1" dirty="0" smtClean="0"/>
          </a:p>
          <a:p>
            <a:pPr marL="0" indent="0" algn="ctr">
              <a:buNone/>
            </a:pPr>
            <a:r>
              <a:rPr lang="sr-Cyrl-RS" sz="5400" i="1" dirty="0" smtClean="0"/>
              <a:t>ХВАЛА </a:t>
            </a:r>
            <a:r>
              <a:rPr lang="sr-Cyrl-RS" sz="5400" i="1" dirty="0"/>
              <a:t>НА ПАЖЊИ!</a:t>
            </a:r>
          </a:p>
          <a:p>
            <a:pPr algn="ctr"/>
            <a:endParaRPr lang="sr-Cyrl-RS" i="1" dirty="0"/>
          </a:p>
          <a:p>
            <a:pPr marL="0" indent="0" algn="r">
              <a:buNone/>
            </a:pPr>
            <a:r>
              <a:rPr lang="sr-Cyrl-RS" sz="3200" i="1" dirty="0"/>
              <a:t>СТЕЧАЈНИ УПРАВНИК</a:t>
            </a:r>
          </a:p>
          <a:p>
            <a:pPr marL="0" indent="0" algn="r">
              <a:buNone/>
            </a:pPr>
            <a:r>
              <a:rPr lang="sr-Cyrl-RS" dirty="0"/>
              <a:t>др Драган </a:t>
            </a:r>
            <a:r>
              <a:rPr lang="sr-Cyrl-RS" dirty="0" err="1"/>
              <a:t>Рађеновић</a:t>
            </a:r>
            <a:endParaRPr lang="sr-Cyrl-RS" dirty="0"/>
          </a:p>
          <a:p>
            <a:pPr marL="0" indent="0" algn="r">
              <a:buNone/>
            </a:pPr>
            <a:r>
              <a:rPr lang="sr-Cyrl-RS" dirty="0"/>
              <a:t>Максима Горког 17, Нови Сад</a:t>
            </a:r>
          </a:p>
          <a:p>
            <a:pPr marL="0" indent="0" algn="r">
              <a:buNone/>
            </a:pPr>
            <a:r>
              <a:rPr lang="sr-Cyrl-RS" dirty="0"/>
              <a:t>066/401-187</a:t>
            </a:r>
          </a:p>
          <a:p>
            <a:pPr marL="0" indent="0" algn="r">
              <a:buNone/>
            </a:pPr>
            <a:r>
              <a:rPr lang="sr-Cyrl-RS" u="sng" dirty="0" err="1">
                <a:solidFill>
                  <a:srgbClr val="0070C0"/>
                </a:solidFill>
              </a:rPr>
              <a:t>Емаил</a:t>
            </a:r>
            <a:r>
              <a:rPr lang="sr-Cyrl-RS" u="sng" dirty="0">
                <a:solidFill>
                  <a:srgbClr val="0070C0"/>
                </a:solidFill>
              </a:rPr>
              <a:t>: </a:t>
            </a:r>
            <a:r>
              <a:rPr lang="sr-Latn-RS" u="sng" dirty="0">
                <a:solidFill>
                  <a:srgbClr val="0070C0"/>
                </a:solidFill>
              </a:rPr>
              <a:t>dradjenovic</a:t>
            </a:r>
            <a:r>
              <a:rPr lang="en-US" u="sng" dirty="0">
                <a:solidFill>
                  <a:srgbClr val="0070C0"/>
                </a:solidFill>
                <a:hlinkClick r:id="rId2"/>
              </a:rPr>
              <a:t>@cfu.co.rs</a:t>
            </a:r>
            <a:endParaRPr lang="sr-Cyrl-RS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7" y="2379518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82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sr-Cyrl-RS" b="1" dirty="0" smtClean="0"/>
              <a:t>РЕОРГАНИЗАЦИЈА </a:t>
            </a:r>
            <a:r>
              <a:rPr lang="sr-Latn-RS" b="1" dirty="0"/>
              <a:t/>
            </a:r>
            <a:br>
              <a:rPr lang="sr-Latn-R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Реорганизација</a:t>
            </a:r>
            <a:r>
              <a:rPr lang="ru-RU" dirty="0"/>
              <a:t> представља намирење поверилаца према усвојеном плану реорганизације и то редефинисањем дужничко-поверилачких односа, статусним променама дужника или на други начин предвиђен планом.</a:t>
            </a:r>
          </a:p>
          <a:p>
            <a:pPr algn="just"/>
            <a:r>
              <a:rPr lang="ru-RU" dirty="0"/>
              <a:t>Могуће спровести само уколико постоји </a:t>
            </a:r>
            <a:r>
              <a:rPr lang="ru-RU" b="1" i="1" dirty="0"/>
              <a:t>реална могућност </a:t>
            </a:r>
            <a:r>
              <a:rPr lang="ru-RU" dirty="0"/>
              <a:t>за финансијски опоравак.</a:t>
            </a:r>
          </a:p>
          <a:p>
            <a:pPr algn="just"/>
            <a:r>
              <a:rPr lang="ru-RU" dirty="0"/>
              <a:t>Реорганизација се спроводи према усвојеном </a:t>
            </a:r>
            <a:r>
              <a:rPr lang="ru-RU" b="1" dirty="0" smtClean="0"/>
              <a:t>Плану </a:t>
            </a:r>
            <a:r>
              <a:rPr lang="ru-RU" b="1" dirty="0"/>
              <a:t>реорганизације </a:t>
            </a:r>
            <a:r>
              <a:rPr lang="ru-RU" dirty="0"/>
              <a:t>који има својство извршне исправе.</a:t>
            </a:r>
          </a:p>
          <a:p>
            <a:pPr algn="just"/>
            <a:r>
              <a:rPr lang="ru-RU" b="1" dirty="0"/>
              <a:t>Овлашћени предлагачи </a:t>
            </a:r>
            <a:r>
              <a:rPr lang="ru-RU" dirty="0" smtClean="0"/>
              <a:t>плана</a:t>
            </a:r>
            <a:r>
              <a:rPr lang="sr-Latn-RS" dirty="0" smtClean="0"/>
              <a:t> </a:t>
            </a:r>
            <a:r>
              <a:rPr lang="sr-Cyrl-RS" dirty="0" smtClean="0"/>
              <a:t>(члан 161 Закона)</a:t>
            </a:r>
            <a:r>
              <a:rPr lang="ru-RU" dirty="0" smtClean="0"/>
              <a:t> </a:t>
            </a:r>
            <a:r>
              <a:rPr lang="ru-RU" dirty="0"/>
              <a:t>су: стечајни </a:t>
            </a:r>
            <a:r>
              <a:rPr lang="ru-RU" dirty="0" smtClean="0"/>
              <a:t>управник, разлучни повериоци, стечајни повериоци,  као и лица која су власници најмање  </a:t>
            </a:r>
            <a:r>
              <a:rPr lang="ru-RU" dirty="0"/>
              <a:t>30% </a:t>
            </a:r>
            <a:r>
              <a:rPr lang="ru-RU" dirty="0" smtClean="0"/>
              <a:t> капитала стечајног </a:t>
            </a:r>
            <a:r>
              <a:rPr lang="ru-RU" dirty="0" smtClean="0"/>
              <a:t>дужника</a:t>
            </a:r>
            <a:r>
              <a:rPr lang="ru-RU" dirty="0"/>
              <a:t>,</a:t>
            </a:r>
            <a:r>
              <a:rPr lang="sr-Latn-RS" dirty="0" smtClean="0"/>
              <a:t> (</a:t>
            </a:r>
            <a:r>
              <a:rPr lang="sr-Cyrl-RS" dirty="0" smtClean="0"/>
              <a:t>члан</a:t>
            </a:r>
            <a:r>
              <a:rPr lang="sr-Latn-RS" dirty="0" smtClean="0"/>
              <a:t> 158 </a:t>
            </a:r>
            <a:r>
              <a:rPr lang="sr-Cyrl-RS" dirty="0" smtClean="0"/>
              <a:t>Закона</a:t>
            </a:r>
            <a:r>
              <a:rPr lang="sr-Latn-RS" dirty="0" smtClean="0"/>
              <a:t>)</a:t>
            </a:r>
            <a:r>
              <a:rPr lang="sr-Cyrl-RS" dirty="0" smtClean="0"/>
              <a:t> </a:t>
            </a:r>
            <a:r>
              <a:rPr lang="sr-Cyrl-RS" smtClean="0"/>
              <a:t>стечајни дужник за УППР.</a:t>
            </a:r>
            <a:r>
              <a:rPr lang="sr-Latn-RS" smtClean="0"/>
              <a:t> </a:t>
            </a:r>
            <a:endParaRPr lang="ru-RU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19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b="1" dirty="0" smtClean="0"/>
              <a:t>ПРЕПОРУКЕ</a:t>
            </a:r>
            <a:r>
              <a:rPr lang="sr-Cyrl-CS" b="1" dirty="0"/>
              <a:t/>
            </a:r>
            <a:br>
              <a:rPr lang="sr-Cyrl-C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Не треба дозволити да односи </a:t>
            </a:r>
            <a:r>
              <a:rPr lang="ru-RU" b="1" dirty="0"/>
              <a:t>дужника и поверилаца </a:t>
            </a:r>
            <a:r>
              <a:rPr lang="ru-RU" dirty="0"/>
              <a:t>измакну контроли. Пре појаве претње  отварања стечаја могуће је  израдити план реструктурирања и на основу њега решити односе са повериоцима.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У случају да је стечај известан и да постоје стечајни разлози, онда је најбоље решење да га покрене </a:t>
            </a:r>
            <a:r>
              <a:rPr lang="ru-RU" dirty="0" smtClean="0"/>
              <a:t>сам стечајни дужник </a:t>
            </a:r>
            <a:r>
              <a:rPr lang="ru-RU" dirty="0"/>
              <a:t>и </a:t>
            </a:r>
            <a:r>
              <a:rPr lang="ru-RU" dirty="0" smtClean="0"/>
              <a:t>само у том случају власник може да сачува </a:t>
            </a:r>
            <a:r>
              <a:rPr lang="ru-RU" dirty="0"/>
              <a:t>контролу над правним лицем и заштити своја власничка права. У овом случају се подноси предлог за покретање стечаја са унапред припремљеним планом реорганизације. 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 smtClean="0"/>
              <a:t>На почетку  </a:t>
            </a:r>
            <a:r>
              <a:rPr lang="ru-RU" dirty="0"/>
              <a:t>стечајног поступка, ако се препознају услови и процени реалност треба покушати са подношењем </a:t>
            </a:r>
            <a:r>
              <a:rPr lang="ru-RU" b="1" dirty="0"/>
              <a:t>Плана реорганизације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5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ШТА </a:t>
            </a:r>
            <a:r>
              <a:rPr lang="ru-RU" b="1" dirty="0"/>
              <a:t>СУ УППР И ПЛАН РЕОРГАНИЗАЦИЈЕ</a:t>
            </a:r>
            <a:r>
              <a:rPr lang="ru-RU" b="1" dirty="0" smtClean="0"/>
              <a:t>?</a:t>
            </a:r>
            <a:br>
              <a:rPr lang="ru-RU" b="1" dirty="0" smtClean="0"/>
            </a:br>
            <a:r>
              <a:rPr lang="ru-RU" b="1" dirty="0" smtClean="0"/>
              <a:t>- врсте планова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endParaRPr lang="ru-RU" sz="2000" dirty="0" smtClean="0"/>
          </a:p>
          <a:p>
            <a:r>
              <a:rPr lang="ru-RU" sz="2000" dirty="0" smtClean="0"/>
              <a:t>План </a:t>
            </a:r>
            <a:r>
              <a:rPr lang="ru-RU" sz="2000" dirty="0"/>
              <a:t>реорганизације и унапред припремљен план реорганизације су писани документи који  се користе  за потребе стечаја и предстечаја у складу са Законом о стечају. Обележја ових планова  су:</a:t>
            </a:r>
          </a:p>
          <a:p>
            <a:pPr marL="0" indent="0">
              <a:buNone/>
            </a:pPr>
            <a:endParaRPr lang="ru-RU" sz="2000" dirty="0"/>
          </a:p>
          <a:p>
            <a:pPr lvl="1"/>
            <a:r>
              <a:rPr lang="ru-RU" sz="2000" dirty="0"/>
              <a:t>строго прописана форма,  методологија израде, садржај, поступак разматрања, усвајања, примене, контроле, извештавања;</a:t>
            </a:r>
          </a:p>
          <a:p>
            <a:pPr lvl="1"/>
            <a:r>
              <a:rPr lang="ru-RU" sz="2000" dirty="0"/>
              <a:t>израда и реализација се врше уз </a:t>
            </a:r>
            <a:r>
              <a:rPr lang="ru-RU" sz="2000" dirty="0" smtClean="0"/>
              <a:t>надзор</a:t>
            </a:r>
            <a:r>
              <a:rPr lang="ru-RU" sz="2000" dirty="0"/>
              <a:t>: Суда, Стечајног судије, Одбора поверилаца, Стечајног управника;</a:t>
            </a:r>
          </a:p>
          <a:p>
            <a:pPr lvl="1"/>
            <a:r>
              <a:rPr lang="ru-RU" sz="2000" dirty="0"/>
              <a:t>план има јаку  правну подршку  садржану у Закону о </a:t>
            </a:r>
            <a:r>
              <a:rPr lang="ru-RU" sz="2000" dirty="0" smtClean="0"/>
              <a:t>стечају и Националним стандардима;</a:t>
            </a:r>
            <a:endParaRPr lang="ru-RU" sz="2000" dirty="0"/>
          </a:p>
          <a:p>
            <a:pPr lvl="1"/>
            <a:r>
              <a:rPr lang="ru-RU" sz="2000" dirty="0"/>
              <a:t>усвојен план има снагу извршне исправе и представља нови уговор;</a:t>
            </a:r>
          </a:p>
          <a:p>
            <a:pPr lvl="1"/>
            <a:r>
              <a:rPr lang="ru-RU" sz="2000" dirty="0"/>
              <a:t>обавезује све учеснике</a:t>
            </a:r>
            <a:r>
              <a:rPr lang="ru-RU" sz="2000" dirty="0" smtClean="0"/>
              <a:t>.</a:t>
            </a:r>
          </a:p>
          <a:p>
            <a:pPr lvl="1"/>
            <a:endParaRPr lang="ru-RU" sz="1600" dirty="0"/>
          </a:p>
          <a:p>
            <a:r>
              <a:rPr lang="ru-RU" sz="2000" dirty="0" smtClean="0"/>
              <a:t>Основни </a:t>
            </a:r>
            <a:r>
              <a:rPr lang="ru-RU" sz="2000" dirty="0"/>
              <a:t>типови планова су: САНАЦИОНИ и ЛИКВИДАЦИОНИ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9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КОМЕ </a:t>
            </a:r>
            <a:r>
              <a:rPr lang="ru-RU" b="1" dirty="0"/>
              <a:t>СУ ОВИ ПЛАНОВИ НАМЕЊЕНИ?</a:t>
            </a:r>
            <a:br>
              <a:rPr lang="ru-RU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Правним </a:t>
            </a:r>
            <a:r>
              <a:rPr lang="ru-RU" b="1" dirty="0"/>
              <a:t>лицима </a:t>
            </a:r>
            <a:r>
              <a:rPr lang="ru-RU" dirty="0"/>
              <a:t>која имају тешкоће у </a:t>
            </a:r>
            <a:r>
              <a:rPr lang="ru-RU" dirty="0" smtClean="0"/>
              <a:t>пословању</a:t>
            </a:r>
            <a:r>
              <a:rPr lang="ru-RU" dirty="0"/>
              <a:t> </a:t>
            </a:r>
            <a:r>
              <a:rPr lang="ru-RU" dirty="0" smtClean="0"/>
              <a:t>и измиривању текућих обавеза,  </a:t>
            </a:r>
            <a:r>
              <a:rPr lang="ru-RU" dirty="0"/>
              <a:t>или им прети отварање стечајног поступка, </a:t>
            </a:r>
          </a:p>
          <a:p>
            <a:pPr algn="just"/>
            <a:r>
              <a:rPr lang="ru-RU" b="1" dirty="0"/>
              <a:t>Дужницима</a:t>
            </a:r>
            <a:r>
              <a:rPr lang="ru-RU" dirty="0"/>
              <a:t> који су већ у стечајном поступку, али желе да избегну банкрот, односно имају интереса да се реорганизују, наставе пословање  и сачувају фирму. </a:t>
            </a:r>
          </a:p>
          <a:p>
            <a:pPr algn="just"/>
            <a:r>
              <a:rPr lang="ru-RU" b="1" dirty="0"/>
              <a:t>Већинским повериоцима </a:t>
            </a:r>
            <a:r>
              <a:rPr lang="ru-RU" dirty="0"/>
              <a:t>који имају интереса да кроз план и регулисан поступак ефикасније  наплате своја потраживања и обезбеде највећи степен намирења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91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ПРАВНИ </a:t>
            </a:r>
            <a:r>
              <a:rPr lang="ru-RU" b="1" dirty="0"/>
              <a:t>ОСНОВ ЗА ПЛАНОВЕ РЕОРГАНИЗАЦИЈЕ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Закон о стечају </a:t>
            </a:r>
            <a:r>
              <a:rPr lang="en-US" dirty="0"/>
              <a:t>(„</a:t>
            </a:r>
            <a:r>
              <a:rPr lang="sr-Cyrl-RS" dirty="0"/>
              <a:t>Сл. гласник РС</a:t>
            </a:r>
            <a:r>
              <a:rPr lang="en-US" dirty="0"/>
              <a:t>", </a:t>
            </a:r>
            <a:r>
              <a:rPr lang="sr-Cyrl-RS" dirty="0"/>
              <a:t>бр</a:t>
            </a:r>
            <a:r>
              <a:rPr lang="en-US" dirty="0"/>
              <a:t>. 104/2009, 99/2011 – </a:t>
            </a:r>
            <a:r>
              <a:rPr lang="sr-Cyrl-RS" dirty="0"/>
              <a:t>др. закон</a:t>
            </a:r>
            <a:r>
              <a:rPr lang="en-US" dirty="0"/>
              <a:t>, 71/2012 – </a:t>
            </a:r>
            <a:r>
              <a:rPr lang="sr-Cyrl-RS" dirty="0"/>
              <a:t>одлука УС</a:t>
            </a:r>
            <a:r>
              <a:rPr lang="en-US" dirty="0"/>
              <a:t>, 83/2014, 113/2017, 44/2018 </a:t>
            </a:r>
            <a:r>
              <a:rPr lang="sr-Cyrl-RS" dirty="0"/>
              <a:t>и</a:t>
            </a:r>
            <a:r>
              <a:rPr lang="en-US" dirty="0"/>
              <a:t> 95/2018)</a:t>
            </a:r>
            <a:r>
              <a:rPr lang="ru-RU" dirty="0"/>
              <a:t>, према члановима 155-173 (спрово</a:t>
            </a:r>
            <a:r>
              <a:rPr lang="sr-Cyrl-RS" dirty="0"/>
              <a:t>ђ</a:t>
            </a:r>
            <a:r>
              <a:rPr lang="ru-RU" dirty="0"/>
              <a:t>ење, садржина плана реорганизације и УППР-а, мере за реализацију плана реорганизације, подношење УППР-а, трошкови, рокови, расправа, гласање и усвајање, извршење, непоступање)</a:t>
            </a:r>
          </a:p>
          <a:p>
            <a:pPr algn="just"/>
            <a:r>
              <a:rPr lang="ru-RU" dirty="0"/>
              <a:t> Правилник о утврђивању националних стандарда за управљање стечајном масом –  </a:t>
            </a:r>
            <a:r>
              <a:rPr lang="ru-RU" b="1" dirty="0"/>
              <a:t>Национални стандард бр. 6 </a:t>
            </a:r>
            <a:r>
              <a:rPr lang="ru-RU" dirty="0"/>
              <a:t>„Национални стандард о минимуму података које треба да садржи План реорганизације који подноси стечајни управник“.</a:t>
            </a:r>
          </a:p>
          <a:p>
            <a:pPr algn="just"/>
            <a:r>
              <a:rPr lang="ru-RU" b="1" dirty="0"/>
              <a:t>Правилник о начину спровођења реорганизације </a:t>
            </a:r>
            <a:r>
              <a:rPr lang="ru-RU" dirty="0"/>
              <a:t>унапред припремљеним планом реорганизације и садржини тог плана  (Сл. гласник РС бр 37/2010)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30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ЦИЉЕВИ ПЛАНОВА РЕОРГАНИЗАЦИЈЕ  УЧЕСНИЦИ У РЕОРГАНИЗАЦИЈИ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/>
              <a:t>Основи циљ реорганизације је :</a:t>
            </a:r>
          </a:p>
          <a:p>
            <a:pPr lvl="1"/>
            <a:r>
              <a:rPr lang="ru-RU" sz="1700" b="1" dirty="0" smtClean="0"/>
              <a:t>План </a:t>
            </a:r>
            <a:r>
              <a:rPr lang="ru-RU" sz="1700" b="1" dirty="0"/>
              <a:t>треба да обезбеди већи и ефикаснији  степен намирења поверилаца у односу на ниво који би се остварио у </a:t>
            </a:r>
            <a:r>
              <a:rPr lang="ru-RU" sz="1700" b="1" dirty="0" smtClean="0"/>
              <a:t>банкроту</a:t>
            </a:r>
            <a:r>
              <a:rPr lang="ru-RU" sz="1600" dirty="0" smtClean="0"/>
              <a:t>.</a:t>
            </a:r>
          </a:p>
          <a:p>
            <a:pPr lvl="1"/>
            <a:r>
              <a:rPr lang="ru-RU" b="1" dirty="0" smtClean="0"/>
              <a:t>Начини да се оствари су: </a:t>
            </a:r>
            <a:endParaRPr lang="ru-RU" b="1" dirty="0"/>
          </a:p>
          <a:p>
            <a:pPr lvl="1"/>
            <a:r>
              <a:rPr lang="ru-RU" sz="1600" dirty="0"/>
              <a:t>Наставак делатности, остварење прихода  и очување  радних места ( санациони планови уз које се обавезно прилажу и пословни планови)</a:t>
            </a:r>
          </a:p>
          <a:p>
            <a:pPr lvl="1"/>
            <a:r>
              <a:rPr lang="ru-RU" sz="1600" dirty="0"/>
              <a:t>Спровести продају имовине и наплату потраживања у одређеном року ради повољног намирења поверилаца (ликвидациони планови)</a:t>
            </a:r>
          </a:p>
          <a:p>
            <a:pPr lvl="1"/>
            <a:r>
              <a:rPr lang="ru-RU" sz="1600" dirty="0"/>
              <a:t>Сачувати пословне ресурсе фирме ради бољег уновчења </a:t>
            </a:r>
          </a:p>
          <a:p>
            <a:r>
              <a:rPr lang="ru-RU" sz="2400" b="1" dirty="0"/>
              <a:t>Учесници су: </a:t>
            </a:r>
          </a:p>
          <a:p>
            <a:pPr lvl="1"/>
            <a:r>
              <a:rPr lang="ru-RU" sz="1600" dirty="0"/>
              <a:t>Дужник у реорганизацији или намери реорганизације, </a:t>
            </a:r>
          </a:p>
          <a:p>
            <a:pPr lvl="1"/>
            <a:r>
              <a:rPr lang="ru-RU" sz="1600" dirty="0"/>
              <a:t>Обезбеђени и необезеђени повериоци, (добављачи, банке, лизинг,  пореска управа , запослени)</a:t>
            </a:r>
          </a:p>
          <a:p>
            <a:pPr lvl="1"/>
            <a:r>
              <a:rPr lang="ru-RU" sz="1600" dirty="0"/>
              <a:t>Суд – стечајни судија</a:t>
            </a:r>
          </a:p>
          <a:p>
            <a:pPr lvl="1"/>
            <a:r>
              <a:rPr lang="ru-RU" sz="1600" dirty="0"/>
              <a:t>Стечајни управник</a:t>
            </a:r>
          </a:p>
          <a:p>
            <a:pPr lvl="1"/>
            <a:r>
              <a:rPr lang="ru-RU" sz="1600" dirty="0" smtClean="0"/>
              <a:t>Независно стручно  </a:t>
            </a:r>
            <a:r>
              <a:rPr lang="ru-RU" sz="1600" dirty="0"/>
              <a:t>лице за праћење плана</a:t>
            </a:r>
            <a:r>
              <a:rPr lang="ru-RU" sz="1600" dirty="0" smtClean="0"/>
              <a:t>,</a:t>
            </a:r>
          </a:p>
          <a:p>
            <a:pPr lvl="1"/>
            <a:r>
              <a:rPr lang="ru-RU" sz="1600" dirty="0" smtClean="0"/>
              <a:t>Лице одређено за проверу тачности података унетих у План</a:t>
            </a:r>
            <a:endParaRPr lang="ru-RU" sz="1600" dirty="0"/>
          </a:p>
          <a:p>
            <a:pPr lvl="1"/>
            <a:r>
              <a:rPr lang="ru-RU" sz="1600" dirty="0"/>
              <a:t>Овлашћени ревизор (УППР</a:t>
            </a:r>
            <a:r>
              <a:rPr lang="ru-RU" sz="1600" dirty="0" smtClean="0"/>
              <a:t>)</a:t>
            </a:r>
          </a:p>
          <a:p>
            <a:pPr lvl="1"/>
            <a:r>
              <a:rPr lang="ru-RU" sz="1600" dirty="0" smtClean="0"/>
              <a:t>Проценитељ за процену имовине</a:t>
            </a:r>
          </a:p>
          <a:p>
            <a:pPr lvl="1"/>
            <a:r>
              <a:rPr lang="ru-RU" sz="1600" dirty="0" smtClean="0"/>
              <a:t>Проценитељ за процену степена намирења</a:t>
            </a:r>
            <a:endParaRPr lang="ru-RU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36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ИНТЕРЕСИ ПОДНОСИОЦА ПЛАНА РЕОРГАНИЗАЦИЈЕ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92500"/>
          </a:bodyPr>
          <a:lstStyle/>
          <a:p>
            <a:r>
              <a:rPr lang="ru-RU" dirty="0"/>
              <a:t>Ако већински власник стечајног дужника  процени  да постоје стечајни разлози, најбоље решење је да  покрене </a:t>
            </a:r>
            <a:r>
              <a:rPr lang="ru-RU" dirty="0" smtClean="0"/>
              <a:t> </a:t>
            </a:r>
            <a:r>
              <a:rPr lang="ru-RU" dirty="0"/>
              <a:t>стечај са УППР-ом док постоји његова контрола пословања, посед имовине,  власничка и управљачка права. </a:t>
            </a:r>
          </a:p>
          <a:p>
            <a:r>
              <a:rPr lang="ru-RU" dirty="0"/>
              <a:t>Измирењем свих обавеза према плану могуће је  сачувати део имовине, послове, радна места и  ревитализовати  капитал што је интерес власника са најмање 30% капиптала-овлашћени предлагач. </a:t>
            </a:r>
          </a:p>
          <a:p>
            <a:r>
              <a:rPr lang="ru-RU" dirty="0"/>
              <a:t>Интереси  поверилаца су ако процене да ће планом обезбедити већи степен намирења у краћем року и уз мање трошкове.</a:t>
            </a:r>
          </a:p>
          <a:p>
            <a:r>
              <a:rPr lang="sr-Cyrl-RS" dirty="0"/>
              <a:t>Интерес стечајног управника као подносиоца плана реорганизације је у вези са свим интересима поверилаца. Ако он није подносилац Плана у обавези је да сарађује са подносиоцем (чл.161</a:t>
            </a:r>
            <a:r>
              <a:rPr lang="sr-Cyrl-RS" dirty="0" smtClean="0"/>
              <a:t>) Управник је и посебно стимулисан кроз награду за случај да поднесе План реорганизације.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37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2622</Words>
  <Application>Microsoft Office PowerPoint</Application>
  <PresentationFormat>Widescreen</PresentationFormat>
  <Paragraphs>238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ИЗРАДА ПЛАНА РЕОРГАНИЗАЦИЈЕ </vt:lpstr>
      <vt:lpstr> </vt:lpstr>
      <vt:lpstr> РЕОРГАНИЗАЦИЈА  </vt:lpstr>
      <vt:lpstr> ПРЕПОРУКЕ </vt:lpstr>
      <vt:lpstr> ШТА СУ УППР И ПЛАН РЕОРГАНИЗАЦИЈЕ? - врсте планова </vt:lpstr>
      <vt:lpstr> КОМЕ СУ ОВИ ПЛАНОВИ НАМЕЊЕНИ? </vt:lpstr>
      <vt:lpstr> ПРАВНИ ОСНОВ ЗА ПЛАНОВЕ РЕОРГАНИЗАЦИЈЕ </vt:lpstr>
      <vt:lpstr>ЦИЉЕВИ ПЛАНОВА РЕОРГАНИЗАЦИЈЕ  УЧЕСНИЦИ У РЕОРГАНИЗАЦИЈИ</vt:lpstr>
      <vt:lpstr>ИНТЕРЕСИ ПОДНОСИОЦА ПЛАНА РЕОРГАНИЗАЦИЈЕ</vt:lpstr>
      <vt:lpstr>КОРИСТИ ЗА ПОДНОСИОЦА ПЛАНА РЕОРГАНИЗАЦИЈЕ</vt:lpstr>
      <vt:lpstr>ОПШТИ ИНТЕРЕСИ УЧЕСНИКА У РЕОРГАНИЗАЦИЈИ</vt:lpstr>
      <vt:lpstr>Посебни захтеви учесника</vt:lpstr>
      <vt:lpstr>ПОСЕБНИ ИНТЕРЕСИ ПОВЕРИЛАЦА</vt:lpstr>
      <vt:lpstr>ОСНОВНИ САДРЖАЈ ПЛАНА – чл.156</vt:lpstr>
      <vt:lpstr>МЕРЕ ЗА РЕАЛИЗАЦИЈУ ПЛАНА</vt:lpstr>
      <vt:lpstr>ОЧЕКИВАНИ ЕФЕКТИ И ГРУПИСАЊЕ МЕРА</vt:lpstr>
      <vt:lpstr>ПРЕПОРУКЕ КОД КРЕИРАЊА МЕРА ЗА РЕАЛИЗАЦИЈУ ПЛАНА</vt:lpstr>
      <vt:lpstr>ИЗВОРИ СРЕДСТАВА ЗА ИСПЛАТУ ОБАВЕЗА ПРЕМА УСЛОВИМА ИЗ ПЛАНА</vt:lpstr>
      <vt:lpstr>ЗАХТЕВИ ПОВЕРИЛАЦА У ОДНОСУ НА  ПОСЛОВНИ ПЛАН</vt:lpstr>
      <vt:lpstr>КРЕИРАЊЕ БУЏЕТА ЗА ИЗРАДУ ПЛАНА</vt:lpstr>
      <vt:lpstr>ИСКУСТВА ИЗ ПРАКСЕ У ОКВИРУ ИЗРАДЕ , УСВАЈАЊА И ПРИМЕНЕ  ПЛАНОВА РЕОРГАНИЗАЦИЈЕ</vt:lpstr>
      <vt:lpstr>ЗАКЉУЧЦИ</vt:lpstr>
      <vt:lpstr>„Боље упалити свећу него проклињати таму“.  – Кинеска народна пословица   Препорука: Боље је покушати са реорганизацијом него    не видети шансу за примену најбољег решења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Branko BZ. Zitko</dc:creator>
  <cp:lastModifiedBy>Dragan</cp:lastModifiedBy>
  <cp:revision>89</cp:revision>
  <dcterms:created xsi:type="dcterms:W3CDTF">2022-11-01T12:38:47Z</dcterms:created>
  <dcterms:modified xsi:type="dcterms:W3CDTF">2023-11-30T13:39:36Z</dcterms:modified>
</cp:coreProperties>
</file>